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8" r:id="rId3"/>
    <p:sldMasterId id="2147483665" r:id="rId4"/>
    <p:sldMasterId id="2147483669" r:id="rId5"/>
    <p:sldMasterId id="2147483671" r:id="rId6"/>
    <p:sldMasterId id="2147483674" r:id="rId7"/>
    <p:sldMasterId id="2147483676" r:id="rId8"/>
    <p:sldMasterId id="2147483680" r:id="rId9"/>
    <p:sldMasterId id="2147483685" r:id="rId10"/>
  </p:sldMasterIdLst>
  <p:notesMasterIdLst>
    <p:notesMasterId r:id="rId24"/>
  </p:notesMasterIdLst>
  <p:handoutMasterIdLst>
    <p:handoutMasterId r:id="rId25"/>
  </p:handoutMasterIdLst>
  <p:sldIdLst>
    <p:sldId id="293" r:id="rId11"/>
    <p:sldId id="294" r:id="rId12"/>
    <p:sldId id="303" r:id="rId13"/>
    <p:sldId id="304" r:id="rId14"/>
    <p:sldId id="306" r:id="rId15"/>
    <p:sldId id="308" r:id="rId16"/>
    <p:sldId id="307" r:id="rId17"/>
    <p:sldId id="309" r:id="rId18"/>
    <p:sldId id="312" r:id="rId19"/>
    <p:sldId id="310" r:id="rId20"/>
    <p:sldId id="305" r:id="rId21"/>
    <p:sldId id="318" r:id="rId22"/>
    <p:sldId id="316" r:id="rId2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  <p:cmAuthor id="2" name="Michael Hofmann" initials="" lastIdx="2" clrIdx="2"/>
  <p:cmAuthor id="3" name="Anastasia Greene" initials="" lastIdx="2" clrIdx="3"/>
  <p:cmAuthor id="4" name="Rebecca Turner" initials="RT" lastIdx="4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152A"/>
    <a:srgbClr val="A0192E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27" autoAdjust="0"/>
    <p:restoredTop sz="96327" autoAdjust="0"/>
  </p:normalViewPr>
  <p:slideViewPr>
    <p:cSldViewPr snapToGrid="0">
      <p:cViewPr varScale="1">
        <p:scale>
          <a:sx n="111" d="100"/>
          <a:sy n="111" d="100"/>
        </p:scale>
        <p:origin x="720" y="96"/>
      </p:cViewPr>
      <p:guideLst>
        <p:guide orient="horz" pos="2160"/>
        <p:guide pos="288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9" Type="http://schemas.openxmlformats.org/officeDocument/2006/relationships/commentAuthors" Target="commentAuthors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13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0" Type="http://schemas.openxmlformats.org/officeDocument/2006/relationships/slide" Target="slides/slide10.xml"/><Relationship Id="rId2" Type="http://schemas.openxmlformats.org/officeDocument/2006/relationships/theme" Target="theme/theme1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1" Type="http://schemas.openxmlformats.org/officeDocument/2006/relationships/slide" Target="slides/slide1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909B4-0034-084A-82BA-DE59354427DE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EE3B6-A6CF-1B42-910E-8E290E739F0F}" type="datetime1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emf"/><Relationship Id="rId3" Type="http://schemas.openxmlformats.org/officeDocument/2006/relationships/image" Target="../media/image11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emf"/><Relationship Id="rId3" Type="http://schemas.openxmlformats.org/officeDocument/2006/relationships/image" Target="../media/image11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emf"/><Relationship Id="rId3" Type="http://schemas.openxmlformats.org/officeDocument/2006/relationships/image" Target="../media/image11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versity Center Compl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26194" y="0"/>
            <a:ext cx="5362630" cy="6864167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sz="1400" b="0" i="0" baseline="0"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endParaRPr lang="en-US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  <a:endParaRPr lang="en-US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5" name="Rectangle 1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8726"/>
            <a:ext cx="11585731" cy="438516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 panose="020B0604020202020204"/>
                <a:cs typeface="Arial" panose="020B0604020202020204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/>
              <a:buChar char="•"/>
              <a:defRPr sz="1400" b="0" i="0">
                <a:latin typeface="Arial" panose="020B0604020202020204"/>
                <a:cs typeface="Arial" panose="020B0604020202020204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/>
              <a:buChar char="•"/>
              <a:defRPr sz="1200" b="0" i="0" baseline="0">
                <a:latin typeface="Arial" panose="020B0604020202020204"/>
                <a:cs typeface="Arial" panose="020B0604020202020204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/>
              <a:buChar char="•"/>
              <a:defRPr sz="1000" b="0" i="0" baseline="0">
                <a:latin typeface="Arial" panose="020B0604020202020204"/>
                <a:cs typeface="Arial" panose="020B0604020202020204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/>
              <a:buChar char="•"/>
              <a:defRPr sz="1000" b="0" i="0"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n-US" dirty="0"/>
              <a:t>Insert Bullets Here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 dirty="0"/>
              <a:t>Insert Slide Title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6" y="1006103"/>
            <a:ext cx="976479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 panose="020B0604020202020204"/>
                <a:cs typeface="Arial" panose="020B0604020202020204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 panose="020B0604020202020204"/>
                <a:cs typeface="Arial" panose="020B0604020202020204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/>
              <a:buChar char="•"/>
              <a:defRPr sz="1400" b="0" i="0">
                <a:latin typeface="Arial" panose="020B0604020202020204"/>
                <a:cs typeface="Arial" panose="020B0604020202020204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/>
              <a:buChar char="•"/>
              <a:defRPr sz="1200" b="0" i="0" baseline="0">
                <a:latin typeface="Arial" panose="020B0604020202020204"/>
                <a:cs typeface="Arial" panose="020B0604020202020204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/>
              <a:buChar char="•"/>
              <a:defRPr sz="1000" b="0" i="0" baseline="0">
                <a:latin typeface="Arial" panose="020B0604020202020204"/>
                <a:cs typeface="Arial" panose="020B0604020202020204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/>
              <a:buChar char="•"/>
              <a:defRPr sz="1000" b="0" i="0"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n-US" dirty="0"/>
              <a:t>Insert Bullets Here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 dirty="0"/>
              <a:t>Insert Slide Title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5" y="1006103"/>
            <a:ext cx="9726309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 panose="020B0604020202020204"/>
                <a:cs typeface="Arial" panose="020B0604020202020204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168248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 panose="020B0604020202020204"/>
                <a:cs typeface="Arial" panose="020B0604020202020204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/>
              <a:buChar char="•"/>
              <a:defRPr sz="1400" b="0" i="0">
                <a:latin typeface="Arial" panose="020B0604020202020204"/>
                <a:cs typeface="Arial" panose="020B0604020202020204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/>
              <a:buChar char="•"/>
              <a:defRPr sz="1200" b="0" i="0" baseline="0">
                <a:latin typeface="Arial" panose="020B0604020202020204"/>
                <a:cs typeface="Arial" panose="020B0604020202020204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/>
              <a:buChar char="•"/>
              <a:defRPr sz="1000" b="0" i="0" baseline="0">
                <a:latin typeface="Arial" panose="020B0604020202020204"/>
                <a:cs typeface="Arial" panose="020B0604020202020204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/>
              <a:buChar char="•"/>
              <a:defRPr sz="1000" b="0" i="0"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n-US" dirty="0"/>
              <a:t>Insert Bullets Here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9352"/>
            <a:ext cx="11585731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 panose="020B0604020202020204"/>
                <a:cs typeface="Arial" panose="020B0604020202020204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 panose="020B0604020202020204"/>
                <a:cs typeface="Arial" panose="020B0604020202020204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 panose="020B0604020202020204"/>
                <a:cs typeface="Arial" panose="020B0604020202020204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 panose="020B0604020202020204"/>
                <a:cs typeface="Arial" panose="020B0604020202020204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n-US" dirty="0"/>
              <a:t>Insert Text Here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 dirty="0"/>
              <a:t>Insert Slide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5" y="1006103"/>
            <a:ext cx="11585731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 panose="020B0604020202020204"/>
                <a:cs typeface="Arial" panose="020B0604020202020204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</a:fld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6" y="1709352"/>
            <a:ext cx="5617943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 panose="020B0604020202020204"/>
                <a:cs typeface="Arial" panose="020B0604020202020204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 panose="020B0604020202020204"/>
                <a:cs typeface="Arial" panose="020B0604020202020204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 panose="020B0604020202020204"/>
                <a:cs typeface="Arial" panose="020B0604020202020204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 panose="020B0604020202020204"/>
                <a:cs typeface="Arial" panose="020B0604020202020204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n-US" dirty="0"/>
              <a:t>Insert Text Here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 dirty="0"/>
              <a:t>Insert Slide Title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5" y="1006103"/>
            <a:ext cx="11585731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 panose="020B0604020202020204"/>
                <a:cs typeface="Arial" panose="020B0604020202020204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159098" y="1709352"/>
            <a:ext cx="5691148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 panose="020B0604020202020204"/>
                <a:cs typeface="Arial" panose="020B0604020202020204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 panose="020B0604020202020204"/>
                <a:cs typeface="Arial" panose="020B0604020202020204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 panose="020B0604020202020204"/>
                <a:cs typeface="Arial" panose="020B0604020202020204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 panose="020B0604020202020204"/>
                <a:cs typeface="Arial" panose="020B0604020202020204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n-US" dirty="0"/>
              <a:t>Insert Text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112109"/>
            <a:ext cx="11585731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 panose="020B0604020202020204"/>
                <a:cs typeface="Arial" panose="020B0604020202020204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 panose="020B0604020202020204"/>
                <a:cs typeface="Arial" panose="020B0604020202020204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 panose="020B0604020202020204"/>
                <a:cs typeface="Arial" panose="020B0604020202020204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 panose="020B0604020202020204"/>
                <a:cs typeface="Arial" panose="020B0604020202020204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n-US" dirty="0"/>
              <a:t>Insert Text Here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 dirty="0"/>
              <a:t>Insert Slide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6" y="1112109"/>
            <a:ext cx="5663697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 panose="020B0604020202020204"/>
                <a:cs typeface="Arial" panose="020B0604020202020204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 panose="020B0604020202020204"/>
                <a:cs typeface="Arial" panose="020B0604020202020204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 panose="020B0604020202020204"/>
                <a:cs typeface="Arial" panose="020B0604020202020204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 panose="020B0604020202020204"/>
                <a:cs typeface="Arial" panose="020B0604020202020204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n-US" dirty="0"/>
              <a:t>Insert Text Here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 dirty="0"/>
              <a:t>Insert Slide Title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14002" y="1112109"/>
            <a:ext cx="5663697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 panose="020B0604020202020204"/>
                <a:cs typeface="Arial" panose="020B0604020202020204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 panose="020B0604020202020204"/>
                <a:cs typeface="Arial" panose="020B0604020202020204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 panose="020B0604020202020204"/>
                <a:cs typeface="Arial" panose="020B0604020202020204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 panose="020B0604020202020204"/>
                <a:cs typeface="Arial" panose="020B0604020202020204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n-US" dirty="0"/>
              <a:t>Insert Text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4824" y="-1"/>
            <a:ext cx="9144001" cy="6858001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17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02605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 panose="020B0604020202020204"/>
                <a:cs typeface="Arial" panose="020B0604020202020204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/>
              <a:buChar char="•"/>
              <a:defRPr sz="1400" b="0" i="0">
                <a:latin typeface="Arial" panose="020B0604020202020204"/>
                <a:cs typeface="Arial" panose="020B0604020202020204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/>
              <a:buChar char="•"/>
              <a:defRPr sz="1200" b="0" i="0" baseline="0">
                <a:latin typeface="Arial" panose="020B0604020202020204"/>
                <a:cs typeface="Arial" panose="020B0604020202020204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/>
              <a:buChar char="•"/>
              <a:defRPr sz="1000" b="0" i="0" baseline="0">
                <a:latin typeface="Arial" panose="020B0604020202020204"/>
                <a:cs typeface="Arial" panose="020B0604020202020204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/>
              <a:buChar char="•"/>
              <a:defRPr sz="1000" b="0" i="0"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n-US" dirty="0"/>
              <a:t>Insert Bullets Here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8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 dirty="0"/>
              <a:t>Insert Slide Title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02606" y="1006103"/>
            <a:ext cx="9754090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 panose="020B0604020202020204"/>
                <a:cs typeface="Arial" panose="020B0604020202020204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  <a:endParaRPr 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/>
            <a:srcRect t="13018" r="68665"/>
            <a:stretch>
              <a:fillRect/>
            </a:stretch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4825" y="0"/>
            <a:ext cx="9143999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 panose="020B0604020202020204"/>
                <a:cs typeface="Arial" panose="020B0604020202020204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/>
              <a:buChar char="•"/>
              <a:defRPr sz="1400" b="0" i="0">
                <a:latin typeface="Arial" panose="020B0604020202020204"/>
                <a:cs typeface="Arial" panose="020B0604020202020204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/>
              <a:buChar char="•"/>
              <a:defRPr sz="1200" b="0" i="0" baseline="0">
                <a:latin typeface="Arial" panose="020B0604020202020204"/>
                <a:cs typeface="Arial" panose="020B0604020202020204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/>
              <a:buChar char="•"/>
              <a:defRPr sz="1000" b="0" i="0" baseline="0">
                <a:latin typeface="Arial" panose="020B0604020202020204"/>
                <a:cs typeface="Arial" panose="020B0604020202020204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/>
              <a:buChar char="•"/>
              <a:defRPr sz="1000" b="0" i="0"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n-US" dirty="0"/>
              <a:t>Insert Bullets Here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 dirty="0"/>
              <a:t>Insert Slide Title</a:t>
            </a:r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6" y="1006103"/>
            <a:ext cx="9754090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 panose="020B0604020202020204"/>
                <a:cs typeface="Arial" panose="020B0604020202020204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/>
            <a:srcRect t="13018" r="68665"/>
            <a:stretch>
              <a:fillRect/>
            </a:stretch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5465" y="0"/>
            <a:ext cx="9103360" cy="682752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 panose="020B0604020202020204"/>
                <a:cs typeface="Arial" panose="020B0604020202020204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/>
              <a:buChar char="•"/>
              <a:defRPr sz="1400" b="0" i="0">
                <a:latin typeface="Arial" panose="020B0604020202020204"/>
                <a:cs typeface="Arial" panose="020B0604020202020204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/>
              <a:buChar char="•"/>
              <a:defRPr sz="1200" b="0" i="0" baseline="0">
                <a:latin typeface="Arial" panose="020B0604020202020204"/>
                <a:cs typeface="Arial" panose="020B0604020202020204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/>
              <a:buChar char="•"/>
              <a:defRPr sz="1000" b="0" i="0" baseline="0">
                <a:latin typeface="Arial" panose="020B0604020202020204"/>
                <a:cs typeface="Arial" panose="020B0604020202020204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/>
              <a:buChar char="•"/>
              <a:defRPr sz="1000" b="0" i="0"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n-US" dirty="0"/>
              <a:t>Insert Bullets Here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 dirty="0"/>
              <a:t>Insert Slide Title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6" y="1006103"/>
            <a:ext cx="9754090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 panose="020B0604020202020204"/>
                <a:cs typeface="Arial" panose="020B0604020202020204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  <a:endParaRPr 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/>
            <a:srcRect t="13018" r="68665"/>
            <a:stretch>
              <a:fillRect/>
            </a:stretch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4825" y="0"/>
            <a:ext cx="5334000" cy="6827520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sz="1400" b="0" i="0" baseline="0"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endParaRPr lang="en-US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  <a:endParaRPr lang="en-US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24" name="Group 2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25" name="Rectangle 2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2" y="2237110"/>
            <a:ext cx="11737153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000" b="1" i="0"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/>
            <a:srcRect t="13018" r="68665"/>
            <a:stretch>
              <a:fillRect/>
            </a:stretch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4" name="Rectangle 23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2075" y="6584950"/>
            <a:ext cx="2933700" cy="127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-1" y="4919822"/>
            <a:ext cx="12188825" cy="19381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88825" cy="4895273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 dirty="0"/>
              <a:t>Click to Insert Image</a:t>
            </a:r>
            <a:endParaRPr lang="en-US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2" y="5545997"/>
            <a:ext cx="10510190" cy="717178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1" y="4875418"/>
            <a:ext cx="12188825" cy="1238113"/>
            <a:chOff x="0" y="6662"/>
            <a:chExt cx="9144000" cy="928827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t="13018" r="68665"/>
            <a:stretch>
              <a:fillRect/>
            </a:stretch>
          </p:blipFill>
          <p:spPr>
            <a:xfrm>
              <a:off x="8323018" y="6662"/>
              <a:ext cx="588774" cy="928827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2075" y="6584950"/>
            <a:ext cx="2933700" cy="127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991552" y="1570618"/>
            <a:ext cx="10227600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 panose="02020603050405020304"/>
                <a:cs typeface="Times New Roman" panose="02020603050405020304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4412102" y="5206138"/>
            <a:ext cx="7419101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600" b="0" i="0" baseline="0"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 dirty="0"/>
              <a:t>Insert Quote Attribution Here</a:t>
            </a:r>
            <a:endParaRPr lang="en-US" dirty="0"/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721" y="1561545"/>
            <a:ext cx="743664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11090865" y="4701328"/>
            <a:ext cx="743664" cy="37192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 dirty="0"/>
              <a:t>Insert Slide Title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882117" y="1578919"/>
            <a:ext cx="5006220" cy="409476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 dirty="0"/>
              <a:t>Click to Insert Image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882118" y="5766677"/>
            <a:ext cx="5006219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="0" i="0" baseline="0">
                <a:latin typeface="Arial" panose="020B0604020202020204"/>
                <a:cs typeface="Arial" panose="020B0604020202020204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578920"/>
            <a:ext cx="5654546" cy="4514974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 panose="020B0604020202020204"/>
                <a:cs typeface="Arial" panose="020B0604020202020204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/>
              <a:buChar char="•"/>
              <a:defRPr sz="1400" b="0" i="0">
                <a:latin typeface="Arial" panose="020B0604020202020204"/>
                <a:cs typeface="Arial" panose="020B0604020202020204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/>
              <a:buChar char="•"/>
              <a:defRPr sz="1200" b="0" i="0" baseline="0">
                <a:latin typeface="Arial" panose="020B0604020202020204"/>
                <a:cs typeface="Arial" panose="020B0604020202020204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/>
              <a:buChar char="•"/>
              <a:defRPr sz="1000" b="0" i="0" baseline="0">
                <a:latin typeface="Arial" panose="020B0604020202020204"/>
                <a:cs typeface="Arial" panose="020B0604020202020204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/>
              <a:buChar char="•"/>
              <a:defRPr sz="1000" b="0" i="0"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n-US" dirty="0"/>
              <a:t>Insert Bullets Here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 dirty="0"/>
              <a:t>Insert Slide Title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6" y="1006103"/>
            <a:ext cx="9754090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 panose="020B0604020202020204"/>
                <a:cs typeface="Arial" panose="020B0604020202020204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6754517" y="1573230"/>
            <a:ext cx="246843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 dirty="0"/>
              <a:t>Click to Insert Image</a:t>
            </a:r>
            <a:endParaRPr lang="en-US" dirty="0"/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9361927" y="1573230"/>
            <a:ext cx="2452019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 dirty="0"/>
              <a:t>Click to Insert Image</a:t>
            </a:r>
            <a:endParaRPr lang="en-US" dirty="0"/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754517" y="3914119"/>
            <a:ext cx="246843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 dirty="0"/>
              <a:t>Click to Insert Image</a:t>
            </a:r>
            <a:endParaRPr lang="en-US" dirty="0"/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9361927" y="3914119"/>
            <a:ext cx="2452019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 dirty="0"/>
              <a:t>Click to Insert Image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572055"/>
            <a:ext cx="5654546" cy="4521839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 panose="020B0604020202020204"/>
                <a:cs typeface="Arial" panose="020B0604020202020204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/>
              <a:buChar char="•"/>
              <a:defRPr sz="1400" b="0" i="0">
                <a:latin typeface="Arial" panose="020B0604020202020204"/>
                <a:cs typeface="Arial" panose="020B0604020202020204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/>
              <a:buChar char="•"/>
              <a:defRPr sz="1200" b="0" i="0" baseline="0">
                <a:latin typeface="Arial" panose="020B0604020202020204"/>
                <a:cs typeface="Arial" panose="020B0604020202020204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/>
              <a:buChar char="•"/>
              <a:defRPr sz="1000" b="0" i="0" baseline="0">
                <a:latin typeface="Arial" panose="020B0604020202020204"/>
                <a:cs typeface="Arial" panose="020B0604020202020204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/>
              <a:buChar char="•"/>
              <a:defRPr sz="1000" b="0" i="0"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n-US" dirty="0"/>
              <a:t>Insert Bullets Here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 dirty="0"/>
              <a:t>Insert Slide Title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319232" y="1578919"/>
            <a:ext cx="6075064" cy="438234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 dirty="0"/>
              <a:t>Click to Insert Image</a:t>
            </a:r>
            <a:endParaRPr lang="en-US" dirty="0"/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6510381" y="3690748"/>
            <a:ext cx="2960142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 dirty="0"/>
              <a:t>Click to Insert Image</a:t>
            </a:r>
            <a:endParaRPr lang="en-US" dirty="0"/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6510381" y="1578920"/>
            <a:ext cx="2960142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 dirty="0"/>
              <a:t>Click to Insert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9605955" y="1572055"/>
            <a:ext cx="2292963" cy="356759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="0" i="0" baseline="0">
                <a:latin typeface="Arial" panose="020B0604020202020204"/>
                <a:cs typeface="Arial" panose="020B0604020202020204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 dirty="0"/>
              <a:t>Insert Slide Title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19232" y="2004541"/>
            <a:ext cx="3027859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 panose="020B0604020202020204"/>
                <a:cs typeface="Arial" panose="020B0604020202020204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19836" y="1586342"/>
            <a:ext cx="3017581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 dirty="0"/>
              <a:t>Figure Title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3535724" y="1585784"/>
            <a:ext cx="8319357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 panose="020B0604020202020204"/>
                <a:cs typeface="Arial" panose="020B0604020202020204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 dirty="0"/>
              <a:t>Insert Slide Title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 dirty="0"/>
              <a:t>Insert Slide Title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8829448" y="2004541"/>
            <a:ext cx="3027859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 panose="020B0604020202020204"/>
                <a:cs typeface="Arial" panose="020B0604020202020204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8830052" y="1586342"/>
            <a:ext cx="3017581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 dirty="0"/>
              <a:t>Figure Title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305502" y="1585784"/>
            <a:ext cx="8319357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 panose="020B0604020202020204"/>
                <a:cs typeface="Arial" panose="020B0604020202020204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302605" y="1585784"/>
            <a:ext cx="11305796" cy="44961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 panose="020B0604020202020204"/>
                <a:cs typeface="Arial" panose="020B0604020202020204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 dirty="0"/>
              <a:t>Insert Slide Title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328906" y="1578920"/>
            <a:ext cx="5621794" cy="32450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latin typeface="Arial" panose="020B0604020202020204"/>
                <a:cs typeface="Arial" panose="020B0604020202020204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28904" y="5043715"/>
            <a:ext cx="5621796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 panose="020B0604020202020204"/>
                <a:cs typeface="Arial" panose="020B0604020202020204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6228651" y="1572054"/>
            <a:ext cx="5622210" cy="3251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 panose="020B0604020202020204"/>
                <a:cs typeface="Arial" panose="020B0604020202020204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229065" y="5043715"/>
            <a:ext cx="5621796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 panose="020B0604020202020204"/>
                <a:cs typeface="Arial" panose="020B0604020202020204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 dirty="0"/>
              <a:t>Insert Slide Title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one 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31012" y="0"/>
            <a:ext cx="5357812" cy="6857999"/>
          </a:xfrm>
          <a:prstGeom prst="rect">
            <a:avLst/>
          </a:prstGeom>
        </p:spPr>
      </p:pic>
      <p:sp>
        <p:nvSpPr>
          <p:cNvPr id="18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sz="1400" b="0" i="0" baseline="0"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endParaRPr lang="en-US" dirty="0"/>
          </a:p>
        </p:txBody>
      </p:sp>
      <p:sp>
        <p:nvSpPr>
          <p:cNvPr id="19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  <a:endParaRPr lang="en-US" dirty="0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21" name="Straight Connector 20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5" name="Rectangle 1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1" y="5092180"/>
            <a:ext cx="12188825" cy="1765820"/>
            <a:chOff x="-1" y="5092180"/>
            <a:chExt cx="12188825" cy="176582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8129945" y="5092180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-1" y="5092922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-1" y="5128391"/>
              <a:ext cx="12188825" cy="17296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828324" y="5240939"/>
            <a:ext cx="8532178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cs typeface="Arial" panose="020B060402020202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Here</a:t>
            </a:r>
            <a:br>
              <a:rPr lang="en-US" dirty="0"/>
            </a:br>
            <a:r>
              <a:rPr lang="en-US" dirty="0"/>
              <a:t>Email Here</a:t>
            </a:r>
            <a:br>
              <a:rPr lang="en-US" dirty="0"/>
            </a:br>
            <a:r>
              <a:rPr lang="en-US" dirty="0"/>
              <a:t>Phone Here</a:t>
            </a:r>
            <a:endParaRPr lang="en-US" dirty="0"/>
          </a:p>
        </p:txBody>
      </p:sp>
      <p:pic>
        <p:nvPicPr>
          <p:cNvPr id="4" name="Picture 3" descr="Stevens-Secondary-PMSColor-R.png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4307528" y="678405"/>
            <a:ext cx="3580638" cy="30590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71521" y="4263995"/>
            <a:ext cx="2438400" cy="3683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wor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31012" y="0"/>
            <a:ext cx="5357812" cy="6857999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sz="1400" b="0" i="0" baseline="0"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endParaRPr lang="en-US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  <a:endParaRPr lang="en-US" dirty="0"/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6" name="Straight Connector 15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24" name="Rectangle 23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ocation 20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31012" y="0"/>
            <a:ext cx="5357812" cy="6857999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sz="1400" b="0" i="0" baseline="0"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endParaRPr lang="en-US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  <a:endParaRPr lang="en-US" dirty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5" name="Rectangle 1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012" y="0"/>
            <a:ext cx="5357812" cy="685800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sz="1400" b="0" i="0" baseline="0"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endParaRPr lang="en-US" dirty="0"/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21" name="Rectangle 20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194" y="0"/>
            <a:ext cx="5362631" cy="6864167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sz="1400" b="0" i="0" baseline="0"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endParaRPr lang="en-US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  <a:endParaRPr lang="en-US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5" name="Rectangle 1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87714" y="1196775"/>
            <a:ext cx="5199888" cy="5669280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6773094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sz="1400" b="0" i="0" baseline="0"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endParaRPr lang="en-US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4" y="3496385"/>
            <a:ext cx="6753633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</a:t>
            </a:r>
            <a:br>
              <a:rPr lang="en-US" dirty="0"/>
            </a:br>
            <a:r>
              <a:rPr lang="en-US" dirty="0"/>
              <a:t>needs to be</a:t>
            </a:r>
            <a:endParaRPr lang="en-US" dirty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2" y="2155151"/>
            <a:ext cx="8529783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6" name="Rectangle 15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457200" y="461325"/>
            <a:ext cx="3346704" cy="1646578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3619500"/>
            <a:ext cx="12188825" cy="27875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 dirty="0"/>
              <a:t>Click to Insert Image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74316" y="2392946"/>
            <a:ext cx="11296984" cy="109955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 panose="020B0604020202020204"/>
                <a:cs typeface="Arial" panose="020B0604020202020204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 panose="020B0604020202020204"/>
                <a:cs typeface="Arial" panose="020B0604020202020204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 panose="020B0604020202020204"/>
                <a:cs typeface="Arial" panose="020B0604020202020204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 panose="020B0604020202020204"/>
                <a:cs typeface="Arial" panose="020B0604020202020204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n-US" dirty="0"/>
              <a:t>Insert Text Here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heme" Target="../theme/theme2.xml"/><Relationship Id="rId8" Type="http://schemas.openxmlformats.org/officeDocument/2006/relationships/image" Target="../media/image11.emf"/><Relationship Id="rId7" Type="http://schemas.openxmlformats.org/officeDocument/2006/relationships/image" Target="../media/image2.emf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4" Type="http://schemas.openxmlformats.org/officeDocument/2006/relationships/theme" Target="../theme/theme3.xml"/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4" Type="http://schemas.openxmlformats.org/officeDocument/2006/relationships/theme" Target="../theme/theme4.xml"/><Relationship Id="rId3" Type="http://schemas.openxmlformats.org/officeDocument/2006/relationships/image" Target="../media/image11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_rels/slideMaster6.xml.rels><?xml version="1.0" encoding="UTF-8" standalone="yes"?>
<Relationships xmlns="http://schemas.openxmlformats.org/package/2006/relationships"><Relationship Id="rId4" Type="http://schemas.openxmlformats.org/officeDocument/2006/relationships/theme" Target="../theme/theme6.xml"/><Relationship Id="rId3" Type="http://schemas.openxmlformats.org/officeDocument/2006/relationships/image" Target="../media/image11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2.xml"/></Relationships>
</file>

<file path=ppt/slideMasters/_rels/slideMaster7.xml.rels><?xml version="1.0" encoding="UTF-8" standalone="yes"?>
<Relationships xmlns="http://schemas.openxmlformats.org/package/2006/relationships"><Relationship Id="rId6" Type="http://schemas.openxmlformats.org/officeDocument/2006/relationships/theme" Target="../theme/theme7.xml"/><Relationship Id="rId5" Type="http://schemas.openxmlformats.org/officeDocument/2006/relationships/image" Target="../media/image11.emf"/><Relationship Id="rId4" Type="http://schemas.openxmlformats.org/officeDocument/2006/relationships/image" Target="../media/image2.emf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_rels/slideMaster8.xml.rels><?xml version="1.0" encoding="UTF-8" standalone="yes"?>
<Relationships xmlns="http://schemas.openxmlformats.org/package/2006/relationships"><Relationship Id="rId7" Type="http://schemas.openxmlformats.org/officeDocument/2006/relationships/theme" Target="../theme/theme8.xml"/><Relationship Id="rId6" Type="http://schemas.openxmlformats.org/officeDocument/2006/relationships/image" Target="../media/image11.emf"/><Relationship Id="rId5" Type="http://schemas.openxmlformats.org/officeDocument/2006/relationships/image" Target="../media/image2.emf"/><Relationship Id="rId4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7"/>
            <a:srcRect t="13018" r="68665"/>
            <a:stretch>
              <a:fillRect/>
            </a:stretch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3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12342C3A-DD85-7843-B416-BD52AB030D59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 panose="020B0502020202020204"/>
          <a:ea typeface="+mj-ea"/>
          <a:cs typeface="Century Gothic" panose="020B0502020202020204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2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18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16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12342C3A-DD85-7843-B416-BD52AB030D59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 panose="020B0502020202020204"/>
          <a:ea typeface="+mj-ea"/>
          <a:cs typeface="Century Gothic" panose="020B0502020202020204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2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18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16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/>
            <a:srcRect t="13018" r="68665"/>
            <a:stretch>
              <a:fillRect/>
            </a:stretch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1" name="Rectangle 20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2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12342C3A-DD85-7843-B416-BD52AB030D59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 panose="020B0502020202020204"/>
          <a:ea typeface="+mj-ea"/>
          <a:cs typeface="Century Gothic" panose="020B0502020202020204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2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18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16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 panose="020B0502020202020204"/>
          <a:ea typeface="+mj-ea"/>
          <a:cs typeface="Century Gothic" panose="020B0502020202020204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2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18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16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/>
            <a:srcRect t="13018" r="68665"/>
            <a:stretch>
              <a:fillRect/>
            </a:stretch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1" name="Rectangle 20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2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12342C3A-DD85-7843-B416-BD52AB030D59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 panose="020B0502020202020204"/>
          <a:ea typeface="+mj-ea"/>
          <a:cs typeface="Century Gothic" panose="020B0502020202020204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2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18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16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/>
            <a:srcRect t="13018" r="68665"/>
            <a:stretch>
              <a:fillRect/>
            </a:stretch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12342C3A-DD85-7843-B416-BD52AB030D59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 panose="020B0502020202020204"/>
          <a:ea typeface="+mj-ea"/>
          <a:cs typeface="Century Gothic" panose="020B0502020202020204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2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18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16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5"/>
            <a:srcRect t="13018" r="68665"/>
            <a:stretch>
              <a:fillRect/>
            </a:stretch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12342C3A-DD85-7843-B416-BD52AB030D59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 panose="020B0502020202020204"/>
          <a:ea typeface="+mj-ea"/>
          <a:cs typeface="Century Gothic" panose="020B0502020202020204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2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18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16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7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9.jpe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Pratish Bhansali, Lokesh Mishra, Rohan Karki, K. Sri Dhanush Reddy</a:t>
            </a:r>
            <a:endParaRPr lang="en-US"/>
          </a:p>
          <a:p>
            <a:r>
              <a:rPr lang="en-US"/>
              <a:t>Schaefer School of Engineering &amp; Science</a:t>
            </a:r>
            <a:endParaRPr lang="en-US"/>
          </a:p>
          <a:p>
            <a:r>
              <a:rPr lang="en-US">
                <a:sym typeface="+mn-ea"/>
              </a:rPr>
              <a:t>MS in Cybersecurity</a:t>
            </a:r>
            <a:endParaRPr lang="en-US">
              <a:sym typeface="+mn-ea"/>
            </a:endParaRPr>
          </a:p>
          <a:p>
            <a:r>
              <a:rPr lang="en-US"/>
              <a:t>CPE 579 - Foundations of Cryptography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sz="6000" dirty="0"/>
              <a:t>Crypt-Enum</a:t>
            </a:r>
            <a:endParaRPr lang="en-US" sz="6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Sub-domain Enumeration:</a:t>
            </a:r>
            <a:endParaRPr lang="en-US" dirty="0"/>
          </a:p>
          <a:p>
            <a:r>
              <a:rPr lang="en-US" dirty="0"/>
              <a:t>The process of enumerating valid (resolvable) subdomains for one or more domains is known as subdomain enumeration. It's difficult to get a list of existing subdomains unless the DNS server publishes a whole DNS zone (through AFXR). A frequent approach is to look up common names in a dictionary and try to resolve them.</a:t>
            </a:r>
            <a:endParaRPr lang="en-US" dirty="0"/>
          </a:p>
          <a:p>
            <a:r>
              <a:rPr lang="en-US" dirty="0"/>
              <a:t>Live domains are also filtered and shown in this operation.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Operations in Detail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l"/>
            <a:r>
              <a:rPr lang="en-US" b="1">
                <a:sym typeface="+mn-ea"/>
              </a:rPr>
              <a:t>Enumeration Operation</a:t>
            </a:r>
            <a:endParaRPr lang="en-US"/>
          </a:p>
        </p:txBody>
      </p:sp>
      <p:pic>
        <p:nvPicPr>
          <p:cNvPr id="6" name="Picture 5" descr="Cryptenum demo_Moment2"/>
          <p:cNvPicPr>
            <a:picLocks noChangeAspect="1"/>
          </p:cNvPicPr>
          <p:nvPr/>
        </p:nvPicPr>
        <p:blipFill>
          <a:blip r:embed="rId1"/>
          <a:srcRect t="5492" r="63020" b="15069"/>
          <a:stretch>
            <a:fillRect/>
          </a:stretch>
        </p:blipFill>
        <p:spPr>
          <a:xfrm>
            <a:off x="6055995" y="3195320"/>
            <a:ext cx="2398395" cy="2898775"/>
          </a:xfrm>
          <a:prstGeom prst="rect">
            <a:avLst/>
          </a:prstGeom>
        </p:spPr>
      </p:pic>
      <p:pic>
        <p:nvPicPr>
          <p:cNvPr id="7" name="Picture 6" descr="Cryptenum demo_Moment3"/>
          <p:cNvPicPr>
            <a:picLocks noChangeAspect="1"/>
          </p:cNvPicPr>
          <p:nvPr/>
        </p:nvPicPr>
        <p:blipFill>
          <a:blip r:embed="rId2"/>
          <a:srcRect t="4848" r="63028" b="9500"/>
          <a:stretch>
            <a:fillRect/>
          </a:stretch>
        </p:blipFill>
        <p:spPr>
          <a:xfrm>
            <a:off x="9172575" y="2854325"/>
            <a:ext cx="2486025" cy="32397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02605" y="1294108"/>
            <a:ext cx="11585731" cy="4799785"/>
          </a:xfrm>
        </p:spPr>
        <p:txBody>
          <a:bodyPr/>
          <a:lstStyle/>
          <a:p>
            <a:r>
              <a:rPr lang="en-US" sz="1800" dirty="0"/>
              <a:t>We successfully developed a tool that performs various enumeration tasks with ease.</a:t>
            </a:r>
            <a:endParaRPr lang="en-US" sz="1800" dirty="0"/>
          </a:p>
          <a:p>
            <a:r>
              <a:rPr lang="en-US" sz="1800" dirty="0"/>
              <a:t>This tool consumes little RAM, hence the execution time is less.</a:t>
            </a:r>
            <a:endParaRPr lang="en-US" sz="1800" dirty="0"/>
          </a:p>
          <a:p>
            <a:r>
              <a:rPr lang="en-US" sz="1800" dirty="0"/>
              <a:t>This tool could be upgraded with more encryption standard options.</a:t>
            </a:r>
            <a:endParaRPr lang="en-US" sz="1800" dirty="0"/>
          </a:p>
          <a:p>
            <a:r>
              <a:rPr lang="en-US" sz="1800" dirty="0"/>
              <a:t>Also adding an option for a vulnerability scanner would be a great addition to the tool. </a:t>
            </a:r>
            <a:endParaRPr lang="en-US" sz="1800" dirty="0"/>
          </a:p>
          <a:p>
            <a:r>
              <a:rPr lang="en-US" sz="1800" dirty="0"/>
              <a:t>A rate of flexibility can be observed as more applications can be added to increase its functionality.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 and Future Scope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US" dirty="0"/>
          </a:p>
        </p:txBody>
      </p:sp>
      <p:pic>
        <p:nvPicPr>
          <p:cNvPr id="8" name="Cryptenum demo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25755" y="1252220"/>
            <a:ext cx="11585575" cy="48425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</a:fld>
            <a:endParaRPr lang="en-US" dirty="0"/>
          </a:p>
        </p:txBody>
      </p:sp>
      <p:sp>
        <p:nvSpPr>
          <p:cNvPr id="6" name="Text Box 5"/>
          <p:cNvSpPr txBox="1"/>
          <p:nvPr/>
        </p:nvSpPr>
        <p:spPr>
          <a:xfrm>
            <a:off x="4227195" y="2891155"/>
            <a:ext cx="373507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4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Thank You</a:t>
            </a:r>
            <a:endParaRPr lang="en-US" sz="64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02605" y="1216618"/>
            <a:ext cx="11585731" cy="4877276"/>
          </a:xfrm>
        </p:spPr>
        <p:txBody>
          <a:bodyPr/>
          <a:lstStyle/>
          <a:p>
            <a:r>
              <a:rPr lang="en-US" dirty="0"/>
              <a:t>We developed a tool to perform multiple tasks like encryption, decryption, steganography and enumerations which are basically used in a Linux environment machine.</a:t>
            </a:r>
            <a:endParaRPr lang="en-US" dirty="0"/>
          </a:p>
          <a:p>
            <a:r>
              <a:rPr lang="en-US" dirty="0"/>
              <a:t>These tasks help in the primary stages of penetration testing and the decrypting operation is very useful to decrypt any found passwords or hashes.</a:t>
            </a:r>
            <a:endParaRPr lang="en-US" dirty="0"/>
          </a:p>
          <a:p>
            <a:r>
              <a:rPr lang="en-US" dirty="0"/>
              <a:t>Encryption is used to encrypt plain text and inserted it into the found sensitive files to perform our desired actions.</a:t>
            </a:r>
            <a:endParaRPr lang="en-US" dirty="0"/>
          </a:p>
          <a:p>
            <a:r>
              <a:rPr lang="en-US" dirty="0"/>
              <a:t>Steganography is a technique to encode messages into an image to hide any information in plain sight undetected and also water-marking our content.</a:t>
            </a:r>
            <a:endParaRPr lang="en-US" dirty="0"/>
          </a:p>
          <a:p>
            <a:r>
              <a:rPr lang="en-US" dirty="0"/>
              <a:t>Enumeration is used for footprinting/fingerprinting by finding sub-domains and hidden sub-directories of a given list of domains.</a:t>
            </a:r>
            <a:endParaRPr lang="en-US" dirty="0"/>
          </a:p>
          <a:p>
            <a:r>
              <a:rPr lang="en-US" dirty="0"/>
              <a:t>Port scanning is very useful to find any vulnerable network or server for penetration attacks.</a:t>
            </a:r>
            <a:endParaRPr lang="en-US" dirty="0"/>
          </a:p>
          <a:p>
            <a:r>
              <a:rPr lang="en-US" dirty="0"/>
              <a:t>All these tasks can be run from our tool so the user can perform these tasks with ease.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ABSTRACT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800" dirty="0"/>
              <a:t>Virtualization: Oracle VirtualBox</a:t>
            </a:r>
            <a:endParaRPr lang="en-US" sz="1800" dirty="0"/>
          </a:p>
          <a:p>
            <a:r>
              <a:rPr lang="en-US" sz="1800" dirty="0"/>
              <a:t>OS: Kali Linux 2021.3</a:t>
            </a:r>
            <a:endParaRPr lang="en-US" sz="1800" dirty="0"/>
          </a:p>
          <a:p>
            <a:r>
              <a:rPr lang="en-US" sz="1800" dirty="0"/>
              <a:t>Programming: Python and Bash </a:t>
            </a:r>
            <a:endParaRPr lang="en-US" sz="1800" dirty="0"/>
          </a:p>
          <a:p>
            <a:r>
              <a:rPr lang="en-US" sz="1800" dirty="0"/>
              <a:t>Tools Used: Nmap, </a:t>
            </a:r>
            <a:r>
              <a:rPr lang="en-US" sz="1800" dirty="0" err="1"/>
              <a:t>subfinder</a:t>
            </a:r>
            <a:r>
              <a:rPr lang="en-US" sz="1800" dirty="0"/>
              <a:t>, </a:t>
            </a:r>
            <a:r>
              <a:rPr lang="en-US" sz="1800" dirty="0" err="1"/>
              <a:t>assetfinder</a:t>
            </a:r>
            <a:r>
              <a:rPr lang="en-US" sz="1800" dirty="0"/>
              <a:t>, </a:t>
            </a:r>
            <a:r>
              <a:rPr lang="en-US" sz="1800" dirty="0" err="1"/>
              <a:t>shuffledns, GoBuster</a:t>
            </a:r>
            <a:endParaRPr lang="en-US" sz="1800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Tools and Dependencies Used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800" dirty="0"/>
              <a:t>Encryption to Base64, SHA-256, MD5 and ROT13</a:t>
            </a: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Base64:</a:t>
            </a:r>
            <a:endParaRPr lang="en-US" sz="1800" dirty="0"/>
          </a:p>
          <a:p>
            <a:r>
              <a:rPr lang="en-US" sz="1800" dirty="0"/>
              <a:t>Base64 is a binary-to-text encoding technique that converts binary data into an ASCII string. Base64 is designed to transport binary data across several channels. It converts any type of information into a long string of plain text.</a:t>
            </a: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SHA-256:</a:t>
            </a:r>
            <a:endParaRPr lang="en-US" sz="1800" dirty="0"/>
          </a:p>
          <a:p>
            <a:r>
              <a:rPr lang="en-US" sz="1800" dirty="0"/>
              <a:t>Are a set of cryptographic hash functions designed by the United States National Security Agency (NSA).</a:t>
            </a:r>
            <a:endParaRPr lang="en-US" sz="1800" dirty="0"/>
          </a:p>
          <a:p>
            <a:r>
              <a:rPr lang="en-US" sz="1800" dirty="0"/>
              <a:t>SHA-256 is a novel hash function computed with eight 32-bit.</a:t>
            </a:r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Operations in Detail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Encryption Operation</a:t>
            </a:r>
            <a:endParaRPr lang="en-US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1" dirty="0"/>
              <a:t>MD5:</a:t>
            </a:r>
            <a:endParaRPr lang="en-US" sz="1800" dirty="0"/>
          </a:p>
          <a:p>
            <a:r>
              <a:rPr lang="en-US" sz="1800" dirty="0"/>
              <a:t>The MD5 hashing algorithm is a one-way cryptographic function that receives any length message as input and returns a fixed-length digest value that may be used to authenticate the original message.</a:t>
            </a:r>
            <a:endParaRPr lang="en-US" sz="1800" dirty="0"/>
          </a:p>
          <a:p>
            <a:r>
              <a:rPr lang="en-US" sz="1800" dirty="0"/>
              <a:t>The MD5 hash function was created to be a secure cryptographic hash method for digital signature authentication.</a:t>
            </a: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ROT13:</a:t>
            </a:r>
            <a:endParaRPr lang="en-US" sz="1800" dirty="0"/>
          </a:p>
          <a:p>
            <a:r>
              <a:rPr lang="en-US" sz="1800" dirty="0"/>
              <a:t>It is a straightforward letter substitution cipher that substitutes a letter with the alphabet's 13th letter. The ROT13 encryption is a variant of the Caesar cipher, which was created in ancient Rome.</a:t>
            </a:r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Operations in Detail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Encryption Operation</a:t>
            </a:r>
            <a:endParaRPr lang="en-US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It is the technique of concealing a secret message within (or even on top of) a non-secret object. That something can be anything you want it to be. The purpose of steganography is to conceal and deceive.</a:t>
            </a:r>
            <a:endParaRPr lang="en-US" dirty="0"/>
          </a:p>
          <a:p>
            <a:r>
              <a:rPr lang="en-US" dirty="0"/>
              <a:t>Two techniques of image steganography are discussed here:</a:t>
            </a:r>
            <a:endParaRPr lang="en-US" dirty="0"/>
          </a:p>
          <a:p>
            <a:r>
              <a:rPr lang="en-US" u="sng" dirty="0"/>
              <a:t>LSB Steganography</a:t>
            </a:r>
            <a:r>
              <a:rPr lang="en-US" dirty="0"/>
              <a:t> is an image steganography technique in which messages are hidden inside an image by replacing each pixel’s least significant bit with the bits of the message to be hidden.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Operations in Detail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/>
              <a:t>Steganography Operation</a:t>
            </a:r>
            <a:endParaRPr lang="en-US" b="1"/>
          </a:p>
        </p:txBody>
      </p:sp>
      <p:pic>
        <p:nvPicPr>
          <p:cNvPr id="6" name="Picture 5" descr="1_Gu_RomzVTPMEJ1hfKanRB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91480" y="3442335"/>
            <a:ext cx="5862320" cy="2763520"/>
          </a:xfrm>
          <a:prstGeom prst="rect">
            <a:avLst/>
          </a:prstGeom>
        </p:spPr>
      </p:pic>
      <p:pic>
        <p:nvPicPr>
          <p:cNvPr id="7" name="Picture 6" descr="imag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15" y="3355975"/>
            <a:ext cx="1539240" cy="2738120"/>
          </a:xfrm>
          <a:prstGeom prst="rect">
            <a:avLst/>
          </a:prstGeom>
        </p:spPr>
      </p:pic>
      <p:pic>
        <p:nvPicPr>
          <p:cNvPr id="8" name="Picture 7" descr="images_encryp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195" y="3355975"/>
            <a:ext cx="1539875" cy="273812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2705735" y="4473575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2436495" y="4841875"/>
            <a:ext cx="950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Encode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800" u="sng" dirty="0">
                <a:sym typeface="+mn-ea"/>
              </a:rPr>
              <a:t>MSB Steganography</a:t>
            </a:r>
            <a:r>
              <a:rPr lang="en-US" sz="1800" dirty="0">
                <a:sym typeface="+mn-ea"/>
              </a:rPr>
              <a:t> is an image steganography technique in which messages are hidden inside an image by replacing each pixel’s most significant bit with the bits of the message to be hidden.</a:t>
            </a:r>
            <a:endParaRPr lang="en-US" sz="1800" dirty="0">
              <a:sym typeface="+mn-ea"/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Operations in Detail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/>
              <a:t>Staganography Operation</a:t>
            </a:r>
            <a:endParaRPr lang="en-US" b="1"/>
          </a:p>
        </p:txBody>
      </p:sp>
      <p:pic>
        <p:nvPicPr>
          <p:cNvPr id="6" name="Picture 5" descr="ms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05265" y="2384425"/>
            <a:ext cx="2248535" cy="1228090"/>
          </a:xfrm>
          <a:prstGeom prst="rect">
            <a:avLst/>
          </a:prstGeom>
        </p:spPr>
      </p:pic>
      <p:pic>
        <p:nvPicPr>
          <p:cNvPr id="9" name="Picture 8" descr="MSB_Encod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065" y="2795905"/>
            <a:ext cx="1709420" cy="3040380"/>
          </a:xfrm>
          <a:prstGeom prst="rect">
            <a:avLst/>
          </a:prstGeom>
        </p:spPr>
      </p:pic>
      <p:pic>
        <p:nvPicPr>
          <p:cNvPr id="10" name="Picture 9" descr="image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50" y="2795905"/>
            <a:ext cx="1697990" cy="301879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3363595" y="4013200"/>
            <a:ext cx="48895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3154045" y="4596765"/>
            <a:ext cx="908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Encode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Port Scanning:</a:t>
            </a:r>
            <a:endParaRPr lang="en-US" dirty="0"/>
          </a:p>
          <a:p>
            <a:r>
              <a:rPr lang="en-US" sz="1800" dirty="0"/>
              <a:t>A port scan is a method of detecting open doors or weak points in a network. A port scan attack locates open ports and determines whether they are receiving or transmitting data. It can also tell whether a business uses active security equipment such as firewalls.</a:t>
            </a:r>
            <a:endParaRPr lang="en-US" sz="1800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Operations in Detail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/>
              <a:t>Enumeration Operation</a:t>
            </a:r>
            <a:endParaRPr lang="en-US" b="1"/>
          </a:p>
        </p:txBody>
      </p:sp>
      <p:pic>
        <p:nvPicPr>
          <p:cNvPr id="6" name="Picture 5" descr="P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3920" y="3012440"/>
            <a:ext cx="4103370" cy="26136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Directory Brute forcing:</a:t>
            </a:r>
            <a:endParaRPr lang="en-US" dirty="0"/>
          </a:p>
          <a:p>
            <a:r>
              <a:rPr lang="en-US" sz="1800" dirty="0"/>
              <a:t>To try to breach a site, directory brute force is used to uncover hidden and frequently forgotten directories. The state of the directory is brute-forced using custom wordlists using a variety of automated tools and scripts.</a:t>
            </a:r>
            <a:endParaRPr lang="en-US" sz="1800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in Detail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l"/>
            <a:r>
              <a:rPr lang="en-US" b="1">
                <a:sym typeface="+mn-ea"/>
              </a:rPr>
              <a:t>Enumeration Operation</a:t>
            </a:r>
            <a:endParaRPr lang="en-US"/>
          </a:p>
        </p:txBody>
      </p:sp>
      <p:pic>
        <p:nvPicPr>
          <p:cNvPr id="6" name="Picture 5" descr="Cryptenum demo_Moment4"/>
          <p:cNvPicPr>
            <a:picLocks noChangeAspect="1"/>
          </p:cNvPicPr>
          <p:nvPr/>
        </p:nvPicPr>
        <p:blipFill>
          <a:blip r:embed="rId1"/>
          <a:srcRect t="5227" r="59220" b="9606"/>
          <a:stretch>
            <a:fillRect/>
          </a:stretch>
        </p:blipFill>
        <p:spPr>
          <a:xfrm>
            <a:off x="7127016" y="2775359"/>
            <a:ext cx="2910840" cy="34194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0</TotalTime>
  <Words>4536</Words>
  <Application>WPS Presentation</Application>
  <PresentationFormat>Custom</PresentationFormat>
  <Paragraphs>131</Paragraphs>
  <Slides>13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9</vt:i4>
      </vt:variant>
      <vt:variant>
        <vt:lpstr>幻灯片标题</vt:lpstr>
      </vt:variant>
      <vt:variant>
        <vt:i4>13</vt:i4>
      </vt:variant>
    </vt:vector>
  </HeadingPairs>
  <TitlesOfParts>
    <vt:vector size="31" baseType="lpstr">
      <vt:lpstr>Arial</vt:lpstr>
      <vt:lpstr>SimSun</vt:lpstr>
      <vt:lpstr>Wingdings</vt:lpstr>
      <vt:lpstr>Arial</vt:lpstr>
      <vt:lpstr>Century Gothic</vt:lpstr>
      <vt:lpstr>Times New Roman</vt:lpstr>
      <vt:lpstr>Microsoft YaHei</vt:lpstr>
      <vt:lpstr>Arial Unicode MS</vt:lpstr>
      <vt:lpstr>Calibri</vt:lpstr>
      <vt:lpstr>Cover Slides</vt:lpstr>
      <vt:lpstr>Content - No Photos</vt:lpstr>
      <vt:lpstr>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演示文稿</vt:lpstr>
      <vt:lpstr>ABSTRACT</vt:lpstr>
      <vt:lpstr>Tools and Dependencies Used</vt:lpstr>
      <vt:lpstr>Operations in Detail</vt:lpstr>
      <vt:lpstr>Operations in Detail</vt:lpstr>
      <vt:lpstr>Operations in Detail</vt:lpstr>
      <vt:lpstr>Operations in Detail</vt:lpstr>
      <vt:lpstr>Operations in Detail</vt:lpstr>
      <vt:lpstr>Operations in Detail</vt:lpstr>
      <vt:lpstr>Operations in Detail</vt:lpstr>
      <vt:lpstr>Conclusion and Future Scope</vt:lpstr>
      <vt:lpstr>Demo</vt:lpstr>
      <vt:lpstr>PowerPoint 演示文稿</vt:lpstr>
    </vt:vector>
  </TitlesOfParts>
  <Company>Stevens Institute of Technology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Dhanush Reddy</cp:lastModifiedBy>
  <cp:revision>985</cp:revision>
  <cp:lastPrinted>2016-08-09T14:57:00Z</cp:lastPrinted>
  <dcterms:created xsi:type="dcterms:W3CDTF">2013-11-01T14:42:00Z</dcterms:created>
  <dcterms:modified xsi:type="dcterms:W3CDTF">2022-05-10T18:51:46Z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001A950A198C4A95935E0E089720C386</vt:lpwstr>
  </property>
  <property fmtid="{D5CDD505-2E9C-101B-9397-08002B2CF9AE}" pid="3" name="KSOProductBuildVer">
    <vt:lpwstr>1033-11.2.0.10451</vt:lpwstr>
  </property>
</Properties>
</file>